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098" r:id="rId2"/>
    <p:sldId id="1099" r:id="rId3"/>
    <p:sldId id="1100" r:id="rId4"/>
    <p:sldId id="1101" r:id="rId5"/>
    <p:sldId id="1102" r:id="rId6"/>
    <p:sldId id="1103" r:id="rId7"/>
    <p:sldId id="1104" r:id="rId8"/>
    <p:sldId id="1105" r:id="rId9"/>
    <p:sldId id="1107" r:id="rId10"/>
    <p:sldId id="1108" r:id="rId11"/>
    <p:sldId id="1109" r:id="rId12"/>
    <p:sldId id="1110" r:id="rId13"/>
    <p:sldId id="1111" r:id="rId14"/>
    <p:sldId id="1112" r:id="rId15"/>
    <p:sldId id="1113" r:id="rId16"/>
    <p:sldId id="1116" r:id="rId17"/>
    <p:sldId id="1117" r:id="rId18"/>
    <p:sldId id="1118" r:id="rId19"/>
    <p:sldId id="1119" r:id="rId20"/>
    <p:sldId id="112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00"/>
    <a:srgbClr val="33004C"/>
    <a:srgbClr val="3F004C"/>
    <a:srgbClr val="3F0000"/>
    <a:srgbClr val="FF0000"/>
    <a:srgbClr val="FFFC23"/>
    <a:srgbClr val="5E8767"/>
    <a:srgbClr val="18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72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13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5824-A572-4C1E-8924-1467621953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90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6BB701-3AF5-45F5-8EE4-ECF9E5028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8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94613-80D8-473C-AAAB-A09B13716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58B53-DA1D-4EF8-9DF9-B9CB0C780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BA3B7-4103-4506-B3CF-81F99D878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C8CB4-BCC8-4146-A605-14D924F25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B2250-2553-4739-BAD3-E99B4645B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E9006-129E-41DC-BC2A-0731F37A0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53AA9-E48F-427F-94E5-EE69AF8AC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0616B-2A16-4D75-AE3D-980442521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3FB8-2F5D-474E-9D01-C9D52E8F6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954C2-DA1D-43D7-BB2E-9221F1531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D77F0-2627-425C-B9E2-55826C224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50DFE1A6-19AF-4FE2-A568-A6AE379568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1" name="Text Box 3"/>
          <p:cNvSpPr txBox="1">
            <a:spLocks noChangeArrowheads="1"/>
          </p:cNvSpPr>
          <p:nvPr/>
        </p:nvSpPr>
        <p:spPr bwMode="auto">
          <a:xfrm>
            <a:off x="2589213" y="2955925"/>
            <a:ext cx="4151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Localizing Sounds</a:t>
            </a:r>
          </a:p>
        </p:txBody>
      </p:sp>
      <p:sp>
        <p:nvSpPr>
          <p:cNvPr id="1215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2573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257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5338763" cy="4121150"/>
          </a:xfrm>
          <a:prstGeom prst="rect">
            <a:avLst/>
          </a:prstGeom>
          <a:noFill/>
        </p:spPr>
      </p:pic>
      <p:sp>
        <p:nvSpPr>
          <p:cNvPr id="1225733" name="Rectangle 5"/>
          <p:cNvSpPr>
            <a:spLocks noChangeArrowheads="1"/>
          </p:cNvSpPr>
          <p:nvPr/>
        </p:nvSpPr>
        <p:spPr bwMode="auto">
          <a:xfrm>
            <a:off x="1177925" y="5729288"/>
            <a:ext cx="7381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ITDs are  largest  (0.6 msec)  when the sound originates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from the left or right.</a:t>
            </a:r>
          </a:p>
        </p:txBody>
      </p:sp>
      <p:sp>
        <p:nvSpPr>
          <p:cNvPr id="1225734" name="Line 6"/>
          <p:cNvSpPr>
            <a:spLocks noChangeShapeType="1"/>
          </p:cNvSpPr>
          <p:nvPr/>
        </p:nvSpPr>
        <p:spPr bwMode="auto">
          <a:xfrm flipV="1">
            <a:off x="3276600" y="1828800"/>
            <a:ext cx="1676400" cy="396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rgbClr val="FFFC23"/>
                </a:solidFill>
              </a:rPr>
              <a:t>The Duplex Theory Of Sound Localization:</a:t>
            </a:r>
            <a:r>
              <a:rPr lang="en-US" sz="2400" b="1" dirty="0">
                <a:solidFill>
                  <a:schemeClr val="bg1"/>
                </a:solidFill>
              </a:rPr>
              <a:t> ITDs are used to localize low frequency sounds, and IIDs are used to localize high frequency sounds.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Localization </a:t>
            </a:r>
            <a:r>
              <a:rPr lang="en-US" sz="2400" b="1" dirty="0">
                <a:solidFill>
                  <a:schemeClr val="bg1"/>
                </a:solidFill>
              </a:rPr>
              <a:t>for adult humans is particularly poor between 2,000 and 4,000 hertz: We are not very sensitive to either ITDs or IIDs in that range.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ITDs and IIDs are both vulnerable to certain ambiguities.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Specifically, a given ITD (or a given IID) can arise from more than one location in space, as shown here…</a:t>
            </a: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pic>
        <p:nvPicPr>
          <p:cNvPr id="1227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550150" cy="4059238"/>
          </a:xfrm>
          <a:prstGeom prst="rect">
            <a:avLst/>
          </a:prstGeom>
          <a:noFill/>
        </p:spPr>
      </p:pic>
      <p:sp>
        <p:nvSpPr>
          <p:cNvPr id="1227780" name="Rectangle 4"/>
          <p:cNvSpPr>
            <a:spLocks noChangeArrowheads="1"/>
          </p:cNvSpPr>
          <p:nvPr/>
        </p:nvSpPr>
        <p:spPr bwMode="auto">
          <a:xfrm>
            <a:off x="1814513" y="2925763"/>
            <a:ext cx="576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The same IID occurs for two horizontal positions.</a:t>
            </a:r>
            <a:r>
              <a:rPr lang="en-US" sz="2400">
                <a:solidFill>
                  <a:srgbClr val="FFFC23"/>
                </a:solidFill>
              </a:rPr>
              <a:t>   </a:t>
            </a:r>
          </a:p>
        </p:txBody>
      </p:sp>
      <p:sp>
        <p:nvSpPr>
          <p:cNvPr id="1227781" name="Line 5"/>
          <p:cNvSpPr>
            <a:spLocks noChangeShapeType="1"/>
          </p:cNvSpPr>
          <p:nvPr/>
        </p:nvSpPr>
        <p:spPr bwMode="auto">
          <a:xfrm flipV="1">
            <a:off x="2667000" y="1981200"/>
            <a:ext cx="152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7782" name="Line 6"/>
          <p:cNvSpPr>
            <a:spLocks noChangeShapeType="1"/>
          </p:cNvSpPr>
          <p:nvPr/>
        </p:nvSpPr>
        <p:spPr bwMode="auto">
          <a:xfrm flipV="1">
            <a:off x="2819400" y="1905000"/>
            <a:ext cx="31242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pic>
        <p:nvPicPr>
          <p:cNvPr id="12288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550150" cy="4059238"/>
          </a:xfrm>
          <a:prstGeom prst="rect">
            <a:avLst/>
          </a:prstGeom>
          <a:noFill/>
        </p:spPr>
      </p:pic>
      <p:sp>
        <p:nvSpPr>
          <p:cNvPr id="1228804" name="Rectangle 4"/>
          <p:cNvSpPr>
            <a:spLocks noChangeArrowheads="1"/>
          </p:cNvSpPr>
          <p:nvPr/>
        </p:nvSpPr>
        <p:spPr bwMode="auto">
          <a:xfrm>
            <a:off x="1485900" y="2971800"/>
            <a:ext cx="6434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Or here, the same IID occurs for two horizontal positions.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“Front / Back” errors are very common.</a:t>
            </a:r>
            <a:r>
              <a:rPr lang="en-US" sz="2400">
                <a:solidFill>
                  <a:srgbClr val="FFFC23"/>
                </a:solidFill>
              </a:rPr>
              <a:t>   </a:t>
            </a:r>
          </a:p>
        </p:txBody>
      </p:sp>
      <p:sp>
        <p:nvSpPr>
          <p:cNvPr id="1228805" name="Line 5"/>
          <p:cNvSpPr>
            <a:spLocks noChangeShapeType="1"/>
          </p:cNvSpPr>
          <p:nvPr/>
        </p:nvSpPr>
        <p:spPr bwMode="auto">
          <a:xfrm flipH="1" flipV="1">
            <a:off x="1676400" y="2819400"/>
            <a:ext cx="990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06" name="Line 6"/>
          <p:cNvSpPr>
            <a:spLocks noChangeShapeType="1"/>
          </p:cNvSpPr>
          <p:nvPr/>
        </p:nvSpPr>
        <p:spPr bwMode="auto">
          <a:xfrm flipV="1">
            <a:off x="2895600" y="2819400"/>
            <a:ext cx="4724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2982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298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5338763" cy="4121150"/>
          </a:xfrm>
          <a:prstGeom prst="rect">
            <a:avLst/>
          </a:prstGeom>
          <a:noFill/>
        </p:spPr>
      </p:pic>
      <p:sp>
        <p:nvSpPr>
          <p:cNvPr id="1229829" name="Rectangle 5"/>
          <p:cNvSpPr>
            <a:spLocks noChangeArrowheads="1"/>
          </p:cNvSpPr>
          <p:nvPr/>
        </p:nvSpPr>
        <p:spPr bwMode="auto">
          <a:xfrm>
            <a:off x="1211263" y="5729288"/>
            <a:ext cx="736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same ITD occurs for different horizontal positions.</a:t>
            </a:r>
          </a:p>
        </p:txBody>
      </p:sp>
      <p:sp>
        <p:nvSpPr>
          <p:cNvPr id="1229830" name="Line 6"/>
          <p:cNvSpPr>
            <a:spLocks noChangeShapeType="1"/>
          </p:cNvSpPr>
          <p:nvPr/>
        </p:nvSpPr>
        <p:spPr bwMode="auto">
          <a:xfrm flipV="1">
            <a:off x="2438400" y="2209800"/>
            <a:ext cx="205740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31" name="Line 7"/>
          <p:cNvSpPr>
            <a:spLocks noChangeShapeType="1"/>
          </p:cNvSpPr>
          <p:nvPr/>
        </p:nvSpPr>
        <p:spPr bwMode="auto">
          <a:xfrm flipV="1">
            <a:off x="2514600" y="2209800"/>
            <a:ext cx="274320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3085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30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5338763" cy="4121150"/>
          </a:xfrm>
          <a:prstGeom prst="rect">
            <a:avLst/>
          </a:prstGeom>
          <a:noFill/>
        </p:spPr>
      </p:pic>
      <p:sp>
        <p:nvSpPr>
          <p:cNvPr id="1230853" name="Rectangle 5"/>
          <p:cNvSpPr>
            <a:spLocks noChangeArrowheads="1"/>
          </p:cNvSpPr>
          <p:nvPr/>
        </p:nvSpPr>
        <p:spPr bwMode="auto">
          <a:xfrm>
            <a:off x="304800" y="5729288"/>
            <a:ext cx="819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Again, the same ITD occurs for different horizontal positions.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“Front /  Back” errors are very common.</a:t>
            </a:r>
          </a:p>
        </p:txBody>
      </p:sp>
      <p:sp>
        <p:nvSpPr>
          <p:cNvPr id="1230854" name="Line 6"/>
          <p:cNvSpPr>
            <a:spLocks noChangeShapeType="1"/>
          </p:cNvSpPr>
          <p:nvPr/>
        </p:nvSpPr>
        <p:spPr bwMode="auto">
          <a:xfrm flipV="1">
            <a:off x="2438400" y="4572000"/>
            <a:ext cx="4572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55" name="Line 7"/>
          <p:cNvSpPr>
            <a:spLocks noChangeShapeType="1"/>
          </p:cNvSpPr>
          <p:nvPr/>
        </p:nvSpPr>
        <p:spPr bwMode="auto">
          <a:xfrm flipV="1">
            <a:off x="2514600" y="4572000"/>
            <a:ext cx="42672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Localization errors can be reduced by moving one’s head. 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However, head movements usually require a fairly long time (by neural standards), say, 500 msec. 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So, head movements are only helpful in localizing sounds of relatively long durations.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Another factor that minimizes localization errors has to do with the </a:t>
            </a:r>
            <a:r>
              <a:rPr lang="en-US" sz="2400" b="1" dirty="0" err="1">
                <a:solidFill>
                  <a:schemeClr val="bg1"/>
                </a:solidFill>
              </a:rPr>
              <a:t>pinnas</a:t>
            </a:r>
            <a:r>
              <a:rPr lang="en-US" sz="2400" b="1" dirty="0">
                <a:solidFill>
                  <a:schemeClr val="bg1"/>
                </a:solidFill>
              </a:rPr>
              <a:t> -the outer most portion of the ear. </a:t>
            </a:r>
          </a:p>
          <a:p>
            <a:pPr marL="609600" indent="-609600">
              <a:lnSpc>
                <a:spcPct val="900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Sound “bounces” around the pinna before entering the auditory canal. 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The number and direction of the bounces depends on the direction from which the sound originates.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This is equally true for vertical and horizontal displacements of sound, so unlike ITDs and IIDs, the </a:t>
            </a:r>
            <a:r>
              <a:rPr lang="en-US" sz="2400" b="1" dirty="0" err="1">
                <a:solidFill>
                  <a:schemeClr val="bg1"/>
                </a:solidFill>
              </a:rPr>
              <a:t>pinnas</a:t>
            </a:r>
            <a:r>
              <a:rPr lang="en-US" sz="2400" b="1" dirty="0">
                <a:solidFill>
                  <a:schemeClr val="bg1"/>
                </a:solidFill>
              </a:rPr>
              <a:t> could play a role in vertical localization.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Apparently, people can identify locations when they hear recordings from their own (“post-pinna”) auditory canal, but not from some one else’s (“post-pinna”) auditory canal…</a:t>
            </a: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3597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359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307138" cy="3287713"/>
          </a:xfrm>
          <a:prstGeom prst="rect">
            <a:avLst/>
          </a:prstGeom>
          <a:noFill/>
        </p:spPr>
      </p:pic>
      <p:sp>
        <p:nvSpPr>
          <p:cNvPr id="1235973" name="Rectangle 5"/>
          <p:cNvSpPr>
            <a:spLocks noChangeArrowheads="1"/>
          </p:cNvSpPr>
          <p:nvPr/>
        </p:nvSpPr>
        <p:spPr bwMode="auto">
          <a:xfrm>
            <a:off x="1485900" y="5729288"/>
            <a:ext cx="6370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Here are two pinnas from two different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3699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369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143000"/>
            <a:ext cx="3198813" cy="4657725"/>
          </a:xfrm>
          <a:prstGeom prst="rect">
            <a:avLst/>
          </a:prstGeom>
          <a:noFill/>
        </p:spPr>
      </p:pic>
      <p:sp>
        <p:nvSpPr>
          <p:cNvPr id="1236997" name="Rectangle 5"/>
          <p:cNvSpPr>
            <a:spLocks noChangeArrowheads="1"/>
          </p:cNvSpPr>
          <p:nvPr/>
        </p:nvSpPr>
        <p:spPr bwMode="auto">
          <a:xfrm>
            <a:off x="1444625" y="5867400"/>
            <a:ext cx="6503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Each unique pinna produced unique waveforms 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in the auditory canal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1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When we perceive a sound, we often simultaneously perceive the location of that sound.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Even new born infants orient their eyes toward sound sources.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Interestingly, a given sound contains absolutely no physical property that designates its location.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So the ability to localize a sound must be caused entirely by neural events, since we can’t “pick-up” positional cues from the stimulus itself.</a:t>
            </a: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Apparently, our brains adapt to the sounds that come from our own </a:t>
            </a:r>
            <a:r>
              <a:rPr lang="en-US" sz="2400" b="1" dirty="0" err="1">
                <a:solidFill>
                  <a:schemeClr val="bg1"/>
                </a:solidFill>
              </a:rPr>
              <a:t>pinnas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Finally, it seems that monaural cues are sufficient for vertical localization (via the pinna), since people can perform vertical localization equally well in monaural and binaural conditions.  </a:t>
            </a:r>
          </a:p>
          <a:p>
            <a:pPr marL="609600" indent="-609600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600" b="1" baseline="30000" dirty="0">
              <a:solidFill>
                <a:srgbClr val="FFFC23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600" b="1" baseline="30000" dirty="0">
              <a:solidFill>
                <a:srgbClr val="FFFC23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Ideally, it would be adaptive for an organism to localize sounds in all three spatial dimensions.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For simplicity, we’ll begin omitting the depth dimension (i.e., the “z” -axis). We’ll return to that later.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rgbClr val="FFFC23"/>
                </a:solidFill>
              </a:rPr>
              <a:t>Azimuth:</a:t>
            </a:r>
            <a:r>
              <a:rPr lang="en-US" sz="2400" b="1" dirty="0">
                <a:solidFill>
                  <a:schemeClr val="bg1"/>
                </a:solidFill>
              </a:rPr>
              <a:t> Position along the horizontal plane (“x”-axis).  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rgbClr val="FFFC23"/>
                </a:solidFill>
              </a:rPr>
              <a:t>Elevation:</a:t>
            </a:r>
            <a:r>
              <a:rPr lang="en-US" sz="2400" b="1" dirty="0">
                <a:solidFill>
                  <a:schemeClr val="bg1"/>
                </a:solidFill>
              </a:rPr>
              <a:t> Position along the vertical plane (“y”-axis).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Let’s see a diagram of these planes….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pic>
        <p:nvPicPr>
          <p:cNvPr id="1218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4287838" cy="4411663"/>
          </a:xfrm>
          <a:prstGeom prst="rect">
            <a:avLst/>
          </a:prstGeom>
          <a:noFill/>
        </p:spPr>
      </p:pic>
      <p:sp>
        <p:nvSpPr>
          <p:cNvPr id="1218564" name="Rectangle 4"/>
          <p:cNvSpPr>
            <a:spLocks noChangeArrowheads="1"/>
          </p:cNvSpPr>
          <p:nvPr/>
        </p:nvSpPr>
        <p:spPr bwMode="auto">
          <a:xfrm>
            <a:off x="685800" y="5867400"/>
            <a:ext cx="746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Both azimuth and elevation are relative to head position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(or more precisely, “ear level”).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1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So, psychophysicists describe locations by using two coordinates, one for azimuth and one for elevation. 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The two coordinates seem to be specified to the listener by different neural events. 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Let’s first consider the neural events that pertain to the azimuth (horizontal plane)…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600" b="1" baseline="30000" dirty="0">
              <a:solidFill>
                <a:srgbClr val="FFFC23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600" b="1" baseline="30000" dirty="0">
              <a:solidFill>
                <a:srgbClr val="FFFC23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 err="1">
                <a:solidFill>
                  <a:srgbClr val="FFFC23"/>
                </a:solidFill>
              </a:rPr>
              <a:t>Interaural</a:t>
            </a:r>
            <a:r>
              <a:rPr lang="en-US" sz="2400" b="1" dirty="0">
                <a:solidFill>
                  <a:srgbClr val="FFFC23"/>
                </a:solidFill>
              </a:rPr>
              <a:t> Intensity Difference (IID):</a:t>
            </a:r>
            <a:r>
              <a:rPr lang="en-US" sz="2400" b="1" dirty="0">
                <a:solidFill>
                  <a:schemeClr val="bg1"/>
                </a:solidFill>
              </a:rPr>
              <a:t>  The disparity between the amount of acoustic energy that reaches the left and right ears.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IIDs vary with the azimuth (i.e., horizontal position) of the source, and the frequency of the stimulus, as shown here…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2163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21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550150" cy="4059238"/>
          </a:xfrm>
          <a:prstGeom prst="rect">
            <a:avLst/>
          </a:prstGeom>
          <a:noFill/>
        </p:spPr>
      </p:pic>
      <p:sp>
        <p:nvSpPr>
          <p:cNvPr id="1221637" name="Rectangle 5"/>
          <p:cNvSpPr>
            <a:spLocks noChangeArrowheads="1"/>
          </p:cNvSpPr>
          <p:nvPr/>
        </p:nvSpPr>
        <p:spPr bwMode="auto">
          <a:xfrm>
            <a:off x="1600200" y="2971800"/>
            <a:ext cx="6169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For 6,000 Hz tone, the acoustic energy differs by 20 dB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in the two ears.</a:t>
            </a:r>
            <a:r>
              <a:rPr lang="en-US" sz="2400">
                <a:solidFill>
                  <a:srgbClr val="FFFC23"/>
                </a:solidFill>
              </a:rPr>
              <a:t>   </a:t>
            </a:r>
          </a:p>
        </p:txBody>
      </p:sp>
      <p:sp>
        <p:nvSpPr>
          <p:cNvPr id="1221638" name="Line 6"/>
          <p:cNvSpPr>
            <a:spLocks noChangeShapeType="1"/>
          </p:cNvSpPr>
          <p:nvPr/>
        </p:nvSpPr>
        <p:spPr bwMode="auto">
          <a:xfrm flipH="1" flipV="1">
            <a:off x="4724400" y="1600200"/>
            <a:ext cx="22860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2265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22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550150" cy="4059238"/>
          </a:xfrm>
          <a:prstGeom prst="rect">
            <a:avLst/>
          </a:prstGeom>
          <a:noFill/>
        </p:spPr>
      </p:pic>
      <p:sp>
        <p:nvSpPr>
          <p:cNvPr id="1222661" name="Rectangle 5"/>
          <p:cNvSpPr>
            <a:spLocks noChangeArrowheads="1"/>
          </p:cNvSpPr>
          <p:nvPr/>
        </p:nvSpPr>
        <p:spPr bwMode="auto">
          <a:xfrm>
            <a:off x="1600200" y="2971800"/>
            <a:ext cx="6169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For 6,000 Hz tone, the acoustic energy differs by 20 dB </a:t>
            </a:r>
          </a:p>
          <a:p>
            <a:pPr algn="ctr"/>
            <a:r>
              <a:rPr lang="en-US" sz="2000">
                <a:solidFill>
                  <a:srgbClr val="FF0000"/>
                </a:solidFill>
              </a:rPr>
              <a:t>in the two ears.</a:t>
            </a:r>
            <a:r>
              <a:rPr lang="en-US" sz="2400">
                <a:solidFill>
                  <a:srgbClr val="FFFC23"/>
                </a:solidFill>
              </a:rPr>
              <a:t>   </a:t>
            </a:r>
          </a:p>
        </p:txBody>
      </p:sp>
      <p:sp>
        <p:nvSpPr>
          <p:cNvPr id="1222662" name="Line 6"/>
          <p:cNvSpPr>
            <a:spLocks noChangeShapeType="1"/>
          </p:cNvSpPr>
          <p:nvPr/>
        </p:nvSpPr>
        <p:spPr bwMode="auto">
          <a:xfrm flipH="1" flipV="1">
            <a:off x="4724400" y="1600200"/>
            <a:ext cx="22860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2663" name="Rectangle 7"/>
          <p:cNvSpPr>
            <a:spLocks noChangeArrowheads="1"/>
          </p:cNvSpPr>
          <p:nvPr/>
        </p:nvSpPr>
        <p:spPr bwMode="auto">
          <a:xfrm>
            <a:off x="2109788" y="5729288"/>
            <a:ext cx="5475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BUT, this is not true for the 200 Hz tone,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which produces no IIDs with azimuth.</a:t>
            </a:r>
          </a:p>
        </p:txBody>
      </p:sp>
      <p:sp>
        <p:nvSpPr>
          <p:cNvPr id="1222664" name="Line 8"/>
          <p:cNvSpPr>
            <a:spLocks noChangeShapeType="1"/>
          </p:cNvSpPr>
          <p:nvPr/>
        </p:nvSpPr>
        <p:spPr bwMode="auto">
          <a:xfrm flipH="1" flipV="1">
            <a:off x="4876800" y="4419600"/>
            <a:ext cx="22860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Localizing Sounds</a:t>
            </a:r>
          </a:p>
        </p:txBody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 err="1">
                <a:solidFill>
                  <a:srgbClr val="FFFC23"/>
                </a:solidFill>
              </a:rPr>
              <a:t>Interaural</a:t>
            </a:r>
            <a:r>
              <a:rPr lang="en-US" sz="2400" b="1" dirty="0">
                <a:solidFill>
                  <a:srgbClr val="FFFC23"/>
                </a:solidFill>
              </a:rPr>
              <a:t> Time Difference (ITD):</a:t>
            </a:r>
            <a:r>
              <a:rPr lang="en-US" sz="2400" b="1" dirty="0">
                <a:solidFill>
                  <a:schemeClr val="bg1"/>
                </a:solidFill>
              </a:rPr>
              <a:t>  The disparity between the time-of-arrival at the left and right ears.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</a:rPr>
              <a:t>ITDs vary with the azimuth (i.e., horizontal position) of the source. </a:t>
            </a: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6422</TotalTime>
  <Words>771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</vt:lpstr>
      <vt:lpstr>PowerPoint Presentation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  <vt:lpstr>Localizing Sounds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DUWindows7</cp:lastModifiedBy>
  <cp:revision>838</cp:revision>
  <cp:lastPrinted>2003-03-23T22:43:28Z</cp:lastPrinted>
  <dcterms:created xsi:type="dcterms:W3CDTF">2001-08-20T15:14:19Z</dcterms:created>
  <dcterms:modified xsi:type="dcterms:W3CDTF">2013-03-14T20:08:40Z</dcterms:modified>
</cp:coreProperties>
</file>